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6" r:id="rId13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40"/>
  </p:normalViewPr>
  <p:slideViewPr>
    <p:cSldViewPr snapToGrid="0">
      <p:cViewPr varScale="1">
        <p:scale>
          <a:sx n="90" d="100"/>
          <a:sy n="90" d="100"/>
        </p:scale>
        <p:origin x="232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850E70-AC24-C5D6-0E4D-BE5DC3B331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467D3C4-072E-FFE8-5F1E-1F79E131AB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EDC62A0-2AB9-6EDB-DF36-B79FBDF66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F056D-D71E-9745-BB77-F746BB6DF823}" type="datetimeFigureOut">
              <a:rPr lang="ru-KZ" smtClean="0"/>
              <a:t>24.02.2025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34ED245-1435-3DCE-F521-E4D8970C7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D4E5A89-A899-480A-8C83-D68201705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DFC51-C9DA-2948-99AB-83F49FE943D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956361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E13393-909E-A354-7B11-DFC75E42F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1201501-B28B-E040-9307-649F950F58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54F8D9B-F184-EC02-D4E7-AFC43409E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F056D-D71E-9745-BB77-F746BB6DF823}" type="datetimeFigureOut">
              <a:rPr lang="ru-KZ" smtClean="0"/>
              <a:t>24.02.2025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6169255-5E09-047B-5EE7-B0EFB4946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97A5314-066B-0477-F0AF-C6919604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DFC51-C9DA-2948-99AB-83F49FE943D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185676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F21A0BA-D5DA-A494-C046-D2DBF82CBC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373A070-3C50-E92C-5186-E2E1A5D3BC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933CC7B-0B28-D5CB-A916-63C86F328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F056D-D71E-9745-BB77-F746BB6DF823}" type="datetimeFigureOut">
              <a:rPr lang="ru-KZ" smtClean="0"/>
              <a:t>24.02.2025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920E1A0-CF66-377D-B176-A4A743747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4BCDDBD-7E06-3C0E-046A-BE54A65DC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DFC51-C9DA-2948-99AB-83F49FE943D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037015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EE3B17-542C-9922-3239-D2C6CD580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C8DF154-ED83-B2E0-7EB8-908EF3A236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A7B7132-BB43-5D2C-DF98-5D05ACDD6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F056D-D71E-9745-BB77-F746BB6DF823}" type="datetimeFigureOut">
              <a:rPr lang="ru-KZ" smtClean="0"/>
              <a:t>24.02.2025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15585D8-C132-B2A8-E69C-705DAAEC1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97A146A-30A8-A8CA-7B50-81696C672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DFC51-C9DA-2948-99AB-83F49FE943D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552384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71E219-1F7B-95B8-7C23-9FCB0BE76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EABE994-2D3B-438E-ADB3-07F95863B7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1175475-79E0-DA25-90D2-895AF21D9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F056D-D71E-9745-BB77-F746BB6DF823}" type="datetimeFigureOut">
              <a:rPr lang="ru-KZ" smtClean="0"/>
              <a:t>24.02.2025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32B0159-FCE0-5EDB-2564-E21A08CED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92E0B0C-15EE-AD90-C3C6-2DEFA804F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DFC51-C9DA-2948-99AB-83F49FE943D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399466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536C56-7C22-90D8-D911-81CD421D8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8DE3AC-9C0B-F544-22B0-2FB486188B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5DD1F24-19C3-6AAB-168A-9E331F2675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31DE7FA-5AD3-B205-A8E0-2593E638F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F056D-D71E-9745-BB77-F746BB6DF823}" type="datetimeFigureOut">
              <a:rPr lang="ru-KZ" smtClean="0"/>
              <a:t>24.02.2025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2EC5B33-28B5-20D7-0D57-A867ACCE6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1A9FADA-CA15-1060-0A64-4628E1722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DFC51-C9DA-2948-99AB-83F49FE943D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1162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AAE0C6-92AC-F97A-F1AB-D5A359423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4419863-C355-8CF4-5C41-BC162022D1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E2840DB-6D42-0023-A229-0C451175E3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E0A0153-C139-4312-B52B-2F9A6E9247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285EF10-66AC-D3B9-647D-6A49199013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E1ECEC1-FD9A-8BAF-CCDF-A5449FA4E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F056D-D71E-9745-BB77-F746BB6DF823}" type="datetimeFigureOut">
              <a:rPr lang="ru-KZ" smtClean="0"/>
              <a:t>24.02.2025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CB616A3-1AA8-D0F9-255B-1294EF84B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6B5161C-5C7B-1898-E7A6-96C491EC5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DFC51-C9DA-2948-99AB-83F49FE943D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80890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2B622D-8016-452B-FFF4-1BB09C1B0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2F3B529-6020-1F7D-6538-F83AE318A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F056D-D71E-9745-BB77-F746BB6DF823}" type="datetimeFigureOut">
              <a:rPr lang="ru-KZ" smtClean="0"/>
              <a:t>24.02.2025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6113607-687D-B944-5E7D-9ADD7D466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947A113-4D96-3191-4856-BAEF3AA5F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DFC51-C9DA-2948-99AB-83F49FE943D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73968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A47B43E-9380-F9AE-5497-877932C2C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F056D-D71E-9745-BB77-F746BB6DF823}" type="datetimeFigureOut">
              <a:rPr lang="ru-KZ" smtClean="0"/>
              <a:t>24.02.2025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DB55679-2830-D555-7136-8E41C1EBB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C64B1C8-CA02-222B-1000-24FD9A63E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DFC51-C9DA-2948-99AB-83F49FE943D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76377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E9ABB9-9CB7-4432-611F-4A669BF7C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81B005-80D6-2F83-3D98-E7116AFF7D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863D5BA-AB0B-83EC-78C0-BC9FA68A34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A345AF7-F1ED-E62D-BEF6-96549322A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F056D-D71E-9745-BB77-F746BB6DF823}" type="datetimeFigureOut">
              <a:rPr lang="ru-KZ" smtClean="0"/>
              <a:t>24.02.2025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C483BAA-FA39-A296-0D90-DC461EF11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A2FF4A-A849-3F23-85C9-D38F90A7D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DFC51-C9DA-2948-99AB-83F49FE943D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61447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589069-92DE-4D23-EF07-47D78C829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6272920-0E24-0190-B2B0-1C5BB89EE8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091F898-6638-D7E4-9D23-C6C64FAAEB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6A0769B-0844-66A5-F804-B318235C2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F056D-D71E-9745-BB77-F746BB6DF823}" type="datetimeFigureOut">
              <a:rPr lang="ru-KZ" smtClean="0"/>
              <a:t>24.02.2025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F392DE7-3977-CA04-6B5A-9727302E1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75850A5-354D-0AFE-407D-969CEA47C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DFC51-C9DA-2948-99AB-83F49FE943D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10428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015BE1-EEC8-809B-A16E-32208612F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2589E25-38F8-5119-6444-A23AEDB17C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604F62F-EFB0-F42E-533B-F76E63C5EE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FF056D-D71E-9745-BB77-F746BB6DF823}" type="datetimeFigureOut">
              <a:rPr lang="ru-KZ" smtClean="0"/>
              <a:t>24.02.2025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10FC280-48F2-3051-9AF0-7D06113F70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CCB4BD-4866-7765-7EBF-4FC55975FF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BDFC51-C9DA-2948-99AB-83F49FE943D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696288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35539C-8A9F-65CC-1C0B-C10C0B5C5A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Autofit/>
          </a:bodyPr>
          <a:lstStyle/>
          <a:p>
            <a:r>
              <a:rPr lang="ru-RU" sz="4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Жолдар</a:t>
            </a:r>
            <a:r>
              <a:rPr lang="ru-RU" sz="4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Жолдармен</a:t>
            </a:r>
            <a:r>
              <a:rPr lang="ru-RU" sz="4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4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істеу</a:t>
            </a:r>
            <a:r>
              <a:rPr lang="ru-RU" sz="4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операциялары</a:t>
            </a:r>
            <a:r>
              <a:rPr lang="ru-RU" sz="4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Стандартты</a:t>
            </a:r>
            <a:r>
              <a:rPr lang="ru-RU" sz="4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функциялар</a:t>
            </a:r>
            <a:r>
              <a:rPr lang="ru-RU" sz="4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Жолдарды</a:t>
            </a:r>
            <a:r>
              <a:rPr lang="ru-RU" sz="4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өңдеу</a:t>
            </a:r>
            <a:r>
              <a:rPr lang="ru-RU" sz="4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алгоритмдері</a:t>
            </a:r>
            <a:r>
              <a:rPr lang="ru-RU" sz="4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KZ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215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E47C23-CC6A-54AD-26C8-C602EAE24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Мысал: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07CEF16-3E53-6292-1DFA-CC3AA0E5E3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0">
              <a:buNone/>
            </a:pPr>
            <a:r>
              <a:rPr lang="ru-RU" b="0" i="0" u="none" strike="noStrike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На вход программе подается натуральное число </a:t>
            </a:r>
            <a:r>
              <a:rPr lang="en-US" b="0" i="1" u="none" strike="noStrike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0" i="0" u="none" strike="noStrike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0" i="0" u="none" strike="noStrike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Напишите программу, которая создает матрицу размером </a:t>
            </a:r>
            <a:r>
              <a:rPr lang="en-US" b="0" i="1" u="none" strike="noStrike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0" i="0" u="none" strike="noStrike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en-US" b="0" i="1" u="none" strike="noStrike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0" i="0" u="none" strike="noStrike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i="0" u="none" strike="noStrike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заполнив ее в соответствии с образцом.</a:t>
            </a:r>
          </a:p>
          <a:p>
            <a:pPr marL="0" indent="0" algn="just" rtl="0">
              <a:buNone/>
            </a:pPr>
            <a:r>
              <a:rPr lang="ru-RU" b="1" i="0" u="none" strike="noStrike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Формат входных данных</a:t>
            </a:r>
            <a:br>
              <a:rPr lang="ru-RU" b="0" i="0" u="none" strike="noStrike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0" i="0" u="none" strike="noStrike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вход программе подается натуральное число </a:t>
            </a:r>
            <a:r>
              <a:rPr lang="en-US" b="0" i="1" u="none" strike="noStrike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0" i="0" u="none" strike="noStrike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– </a:t>
            </a:r>
            <a:r>
              <a:rPr lang="ru-RU" b="0" i="0" u="none" strike="noStrike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строк и столбцов в матрице.</a:t>
            </a:r>
          </a:p>
          <a:p>
            <a:pPr marL="0" indent="0" algn="just" rtl="0">
              <a:buNone/>
            </a:pPr>
            <a:r>
              <a:rPr lang="ru-RU" b="1" i="0" u="none" strike="noStrike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Формат выходных данных</a:t>
            </a:r>
            <a:br>
              <a:rPr lang="ru-RU" b="0" i="0" u="none" strike="noStrike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0" i="0" u="none" strike="noStrike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должна вывести указанную матрицу в соответствии с образцом.</a:t>
            </a:r>
          </a:p>
        </p:txBody>
      </p:sp>
    </p:spTree>
    <p:extLst>
      <p:ext uri="{BB962C8B-B14F-4D97-AF65-F5344CB8AC3E}">
        <p14:creationId xmlns:p14="http://schemas.microsoft.com/office/powerpoint/2010/main" val="39428870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72EBB584-EF55-83FC-40B2-EF227966A1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836948"/>
              </p:ext>
            </p:extLst>
          </p:nvPr>
        </p:nvGraphicFramePr>
        <p:xfrm>
          <a:off x="882237" y="1602474"/>
          <a:ext cx="10427526" cy="4938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3763">
                  <a:extLst>
                    <a:ext uri="{9D8B030D-6E8A-4147-A177-3AD203B41FA5}">
                      <a16:colId xmlns:a16="http://schemas.microsoft.com/office/drawing/2014/main" val="1328086845"/>
                    </a:ext>
                  </a:extLst>
                </a:gridCol>
                <a:gridCol w="5213763">
                  <a:extLst>
                    <a:ext uri="{9D8B030D-6E8A-4147-A177-3AD203B41FA5}">
                      <a16:colId xmlns:a16="http://schemas.microsoft.com/office/drawing/2014/main" val="2492905529"/>
                    </a:ext>
                  </a:extLst>
                </a:gridCol>
              </a:tblGrid>
              <a:tr h="493892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def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generate_matrix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(n):</a:t>
                      </a:r>
                    </a:p>
                    <a:p>
                      <a:pPr marL="0" indent="0"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   matrix = [[1] * n for _ in range(n)]</a:t>
                      </a:r>
                    </a:p>
                    <a:p>
                      <a:pPr marL="0" indent="0"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   for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i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in range(n):</a:t>
                      </a:r>
                    </a:p>
                    <a:p>
                      <a:pPr marL="0" indent="0"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       for j in range(n):</a:t>
                      </a:r>
                    </a:p>
                    <a:p>
                      <a:pPr marL="0" indent="0"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           if j &lt;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i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or j &gt;= n -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i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:</a:t>
                      </a:r>
                    </a:p>
                    <a:p>
                      <a:pPr marL="0" indent="0"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               matrix[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i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][j] = 0</a:t>
                      </a:r>
                    </a:p>
                    <a:p>
                      <a:pPr marL="0" indent="0"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   for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i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in range(n // 2):</a:t>
                      </a:r>
                    </a:p>
                    <a:p>
                      <a:pPr marL="0" indent="0"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       matrix[n -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i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- 1] = matrix[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i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][:]</a:t>
                      </a:r>
                    </a:p>
                    <a:p>
                      <a:pPr marL="0" indent="0"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   return matrix</a:t>
                      </a:r>
                    </a:p>
                    <a:p>
                      <a:pPr marL="0" indent="0">
                        <a:buNone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def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print_matrix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(matrix):</a:t>
                      </a:r>
                    </a:p>
                    <a:p>
                      <a:pPr marL="0" indent="0"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   for row in matrix:</a:t>
                      </a:r>
                    </a:p>
                    <a:p>
                      <a:pPr marL="0" indent="0"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       print(" ".join(map(str, row)))</a:t>
                      </a:r>
                    </a:p>
                    <a:p>
                      <a:endParaRPr lang="ru-KZ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if __name__ == "__main__":</a:t>
                      </a:r>
                    </a:p>
                    <a:p>
                      <a:pPr marL="0" indent="0"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   try:</a:t>
                      </a:r>
                    </a:p>
                    <a:p>
                      <a:pPr marL="0" indent="0"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       n = int(input(""))</a:t>
                      </a:r>
                    </a:p>
                    <a:p>
                      <a:pPr marL="0" indent="0"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      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result_matrix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=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generate_matrix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(n)</a:t>
                      </a:r>
                    </a:p>
                    <a:p>
                      <a:pPr marL="0" indent="0"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      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print_matrix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result_matrix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marL="0" indent="0"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   except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EOFError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:</a:t>
                      </a:r>
                    </a:p>
                    <a:p>
                      <a:pPr marL="0" indent="0"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       print("</a:t>
                      </a:r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Ошибка: ввод недоступен в данной среде. Используйте фиксированное значение.")</a:t>
                      </a:r>
                    </a:p>
                    <a:p>
                      <a:pPr marL="0" indent="0">
                        <a:buNone/>
                      </a:pPr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        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 = 5  </a:t>
                      </a:r>
                    </a:p>
                    <a:p>
                      <a:pPr marL="0" indent="0">
                        <a:buNone/>
                      </a:pPr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       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result_matrix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=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generate_matrix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(n)</a:t>
                      </a:r>
                    </a:p>
                    <a:p>
                      <a:pPr marL="0" indent="0"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      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print_matrix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result_matrix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marL="0" indent="0"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   except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ValueError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:</a:t>
                      </a:r>
                    </a:p>
                    <a:p>
                      <a:pPr marL="0" indent="0"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       print("</a:t>
                      </a:r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Ошибка: введите корректное целое число.")</a:t>
                      </a:r>
                      <a:endParaRPr lang="ru-K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923446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1B4D1FD-E0CC-5A66-2ACF-2BDFDD8EEDF8}"/>
              </a:ext>
            </a:extLst>
          </p:cNvPr>
          <p:cNvSpPr txBox="1"/>
          <p:nvPr/>
        </p:nvSpPr>
        <p:spPr>
          <a:xfrm>
            <a:off x="882237" y="316601"/>
            <a:ext cx="241765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Шешімі:</a:t>
            </a:r>
            <a:endParaRPr lang="ru-KZ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4685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 descr="Изображение выглядит как текст, снимок экрана, прямоугольный&#10;&#10;Контент, сгенерированный ИИ, может содержать ошибки.">
            <a:extLst>
              <a:ext uri="{FF2B5EF4-FFF2-40B4-BE49-F238E27FC236}">
                <a16:creationId xmlns:a16="http://schemas.microsoft.com/office/drawing/2014/main" id="{A4F4FD5B-0119-8E41-48CA-32D3CCE79D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82723" y="416327"/>
            <a:ext cx="5426553" cy="6025346"/>
          </a:xfrm>
        </p:spPr>
      </p:pic>
    </p:spTree>
    <p:extLst>
      <p:ext uri="{BB962C8B-B14F-4D97-AF65-F5344CB8AC3E}">
        <p14:creationId xmlns:p14="http://schemas.microsoft.com/office/powerpoint/2010/main" val="514889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394D3B-2CBA-7D57-A889-F265E7F51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Жол (</a:t>
            </a:r>
            <a:r>
              <a:rPr lang="en-US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string) </a:t>
            </a:r>
            <a:r>
              <a:rPr lang="ru-RU" b="1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түсінігі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A881B31-FB03-EE84-C45E-B18A6592E1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kk-KZ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Python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тілінде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string) –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мәтіндік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сақтауға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түрі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Жолдар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str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типіне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жатады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тырнақшаға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алынған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символдар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жиынтығы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беріледі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l">
              <a:buNone/>
            </a:pPr>
            <a:r>
              <a:rPr lang="kk-KZ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s1 = "</a:t>
            </a:r>
            <a:r>
              <a:rPr lang="ru-RU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 </a:t>
            </a:r>
            <a:br>
              <a:rPr lang="ru-RU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s2 = '</a:t>
            </a:r>
            <a:r>
              <a:rPr lang="ru-RU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Жолдың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тағы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түрі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</a:p>
          <a:p>
            <a:pPr marL="0" indent="0" algn="just">
              <a:buNone/>
            </a:pP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Жолдар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өзгермейтін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immutable)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құрылымына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жатады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оларды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тікелей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өзгерту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868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E148C5-FB63-D7AF-39AF-6B2353CC7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Жолдармен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істеу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операциялары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B7AF7AD-FF4C-5A27-BCE5-E4F0CCDA7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Жолдармен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операцияларды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орындауға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l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ru-RU" b="1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Жолдарды</a:t>
            </a:r>
            <a:r>
              <a:rPr lang="ru-RU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біріктіру</a:t>
            </a:r>
            <a:r>
              <a:rPr lang="ru-RU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конкатенациялау</a:t>
            </a:r>
            <a:r>
              <a:rPr lang="ru-RU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b="0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s1 = "Python" </a:t>
            </a:r>
            <a:br>
              <a:rPr lang="kk-KZ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s2 = " </a:t>
            </a:r>
            <a:r>
              <a:rPr lang="ru-RU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 </a:t>
            </a:r>
            <a:br>
              <a:rPr lang="ru-RU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result = s1 + s2</a:t>
            </a:r>
            <a:r>
              <a:rPr lang="kk-KZ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	Нәтиже: 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Python </a:t>
            </a:r>
            <a:r>
              <a:rPr lang="kk-KZ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</a:p>
          <a:p>
            <a:pPr marL="0" indent="0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ru-RU" b="1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Жолды</a:t>
            </a:r>
            <a:r>
              <a:rPr lang="ru-RU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көбейту</a:t>
            </a:r>
            <a:endParaRPr lang="ru-RU" b="1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 = "</a:t>
            </a:r>
            <a:r>
              <a:rPr lang="ru-RU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Бағдарламалау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" </a:t>
            </a:r>
            <a:br>
              <a:rPr lang="ru-RU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result = s * 3</a:t>
            </a:r>
            <a:r>
              <a:rPr lang="kk-KZ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</a:p>
          <a:p>
            <a:pPr marL="0" indent="0">
              <a:buNone/>
            </a:pPr>
            <a:r>
              <a:rPr lang="kk-KZ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Нәтиже: Бағдарламалау Бағдарламалау Бағдарламалау</a:t>
            </a:r>
            <a:endParaRPr lang="ru-KZ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770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7A6E3B-7C2B-52DB-F660-86482226E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Жолдармен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істеу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операциялары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C9E174C-6770-8B93-D2A6-85F077F467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Символға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қатынау</a:t>
            </a:r>
            <a:endParaRPr lang="ru-RU" b="0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 = "Python" </a:t>
            </a:r>
            <a:br>
              <a:rPr lang="kk-KZ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first = s[0]  		# P </a:t>
            </a:r>
            <a:br>
              <a:rPr lang="kk-KZ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last = s[-1]</a:t>
            </a:r>
            <a:r>
              <a:rPr lang="kk-KZ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#n</a:t>
            </a:r>
          </a:p>
          <a:p>
            <a:pPr marL="0" indent="0">
              <a:buNone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Жолдың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ұзындығын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endParaRPr lang="en-US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 = "Python" </a:t>
            </a:r>
            <a:b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length = </a:t>
            </a:r>
            <a:r>
              <a:rPr lang="en-US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(s)	</a:t>
            </a:r>
            <a:r>
              <a:rPr lang="kk-KZ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Нәтиже: 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kk-KZ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7219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3E02B7-3944-16AD-C33A-811796125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Стандартты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функциялар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әдістер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65C1CAA-D51E-F3CC-54BC-88B834F32F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Жолды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кіші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әріптерге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түрлендіру</a:t>
            </a:r>
            <a:endParaRPr lang="ru-RU" b="0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 = "Python" </a:t>
            </a:r>
            <a:br>
              <a:rPr lang="kk-KZ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print(</a:t>
            </a:r>
            <a:r>
              <a:rPr lang="en-US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s.upper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())  </a:t>
            </a:r>
            <a:r>
              <a:rPr lang="kk-KZ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# "PYTHON" </a:t>
            </a:r>
            <a:endParaRPr lang="kk-KZ" b="0" i="1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print(</a:t>
            </a:r>
            <a:r>
              <a:rPr lang="en-US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s.lower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())  </a:t>
            </a:r>
            <a:r>
              <a:rPr lang="kk-KZ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# "python»</a:t>
            </a:r>
            <a:endParaRPr lang="kk-KZ" b="0" i="1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Жолдың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басы мен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соңындағы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бос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орындарды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жою</a:t>
            </a:r>
            <a:endParaRPr lang="kk-KZ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 = " Python " </a:t>
            </a:r>
            <a:br>
              <a:rPr lang="kk-KZ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print(</a:t>
            </a:r>
            <a:r>
              <a:rPr lang="en-US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s.strip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())  </a:t>
            </a:r>
            <a:r>
              <a:rPr lang="kk-KZ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# "Python»</a:t>
            </a:r>
            <a:endParaRPr lang="kk-KZ" b="0" i="1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Жолды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бөлу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біріктіру</a:t>
            </a:r>
            <a:endParaRPr lang="kk-KZ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 = "Python - </a:t>
            </a:r>
            <a:r>
              <a:rPr lang="ru-RU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танымал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 </a:t>
            </a:r>
          </a:p>
          <a:p>
            <a:pPr marL="0" indent="0">
              <a:buNone/>
            </a:pPr>
            <a:r>
              <a:rPr lang="kk-KZ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words = </a:t>
            </a:r>
            <a:r>
              <a:rPr lang="en-US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s.split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()  </a:t>
            </a:r>
            <a:r>
              <a:rPr lang="kk-KZ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# ['Python', '-', '</a:t>
            </a:r>
            <a:r>
              <a:rPr lang="ru-RU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', '</a:t>
            </a:r>
            <a:r>
              <a:rPr lang="ru-RU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танымал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', '</a:t>
            </a:r>
            <a:r>
              <a:rPr lang="ru-RU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’] </a:t>
            </a:r>
          </a:p>
          <a:p>
            <a:pPr marL="0" indent="0">
              <a:buNone/>
            </a:pP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new_s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= " ".join(words)  </a:t>
            </a:r>
            <a:r>
              <a:rPr lang="kk-KZ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# "Python - </a:t>
            </a:r>
            <a:r>
              <a:rPr lang="ru-RU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танымал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endParaRPr lang="ru-KZ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3651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11BFD9-53F4-172E-F124-DED0F4E40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Стандартты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функциялар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әдістер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53CCD21-DD8E-9248-CF3B-D7BD970B3F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Жол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ішінен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сөзді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іздеу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алмастыру</a:t>
            </a:r>
            <a:endParaRPr lang="ru-RU" b="0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 = "Python - </a:t>
            </a:r>
            <a:r>
              <a:rPr lang="ru-RU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танымал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 </a:t>
            </a:r>
          </a:p>
          <a:p>
            <a:pPr marL="0" indent="0">
              <a:buNone/>
            </a:pP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print(</a:t>
            </a:r>
            <a:r>
              <a:rPr lang="en-US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s.find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ru-RU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"))  		# 9 </a:t>
            </a:r>
          </a:p>
          <a:p>
            <a:pPr marL="0" indent="0">
              <a:buNone/>
            </a:pP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print(</a:t>
            </a:r>
            <a:r>
              <a:rPr lang="en-US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s.replace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ru-RU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танымал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", "</a:t>
            </a:r>
            <a:r>
              <a:rPr lang="ru-RU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пайдалы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"))  </a:t>
            </a:r>
          </a:p>
          <a:p>
            <a:pPr marL="0" indent="0">
              <a:buNone/>
            </a:pPr>
            <a:r>
              <a:rPr lang="ru-RU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			# "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Python - </a:t>
            </a:r>
            <a:r>
              <a:rPr lang="ru-RU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пайдалы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indent="0">
              <a:buNone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e) 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Жол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ішіндегі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сандарды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тексеру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 = "12345" </a:t>
            </a:r>
            <a:endParaRPr lang="kk-KZ" b="0" i="1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print(</a:t>
            </a:r>
            <a:r>
              <a:rPr lang="en-US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s.isdigit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())  </a:t>
            </a:r>
            <a:r>
              <a:rPr lang="kk-KZ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# True </a:t>
            </a:r>
            <a:endParaRPr lang="kk-KZ" b="0" i="1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s2 = "Python123" </a:t>
            </a:r>
            <a:endParaRPr lang="kk-KZ" b="0" i="1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print(s2.isdigit())  </a:t>
            </a:r>
            <a:r>
              <a:rPr lang="kk-KZ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# False</a:t>
            </a:r>
            <a:endParaRPr lang="ru-KZ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0992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F25759-19CF-D3FC-FBCB-BE49216BE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Жолдарды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өңдеу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алгоритмдері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5F29D3-2D38-BB56-5001-A85C6AE502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Палиндромды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тексеру</a:t>
            </a:r>
            <a:endParaRPr lang="ru-RU" b="0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def </a:t>
            </a:r>
            <a:r>
              <a:rPr lang="en-US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is_palindrome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(s): </a:t>
            </a:r>
            <a:endParaRPr lang="kk-KZ" b="0" i="1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 = </a:t>
            </a:r>
            <a:r>
              <a:rPr lang="en-US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s.lower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().replace(" ", "") </a:t>
            </a:r>
            <a:endParaRPr lang="kk-KZ" b="0" i="1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return s == s[::-1] </a:t>
            </a:r>
            <a:endParaRPr lang="kk-KZ" b="0" i="1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print(</a:t>
            </a:r>
            <a:r>
              <a:rPr lang="en-US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is_palindrome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ru-RU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"))  		# 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endParaRPr lang="kk-KZ" b="0" i="1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print(</a:t>
            </a:r>
            <a:r>
              <a:rPr lang="en-US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is_palindrome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ала"))  		# 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True </a:t>
            </a:r>
            <a:endParaRPr lang="kk-KZ" b="0" i="1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print(</a:t>
            </a:r>
            <a:r>
              <a:rPr lang="en-US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is_palindrome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("Python"))  </a:t>
            </a:r>
            <a:r>
              <a:rPr lang="kk-KZ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# False</a:t>
            </a:r>
            <a:endParaRPr lang="ru-KZ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178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D95CDB-760A-6756-BC09-056E5B73B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Жолдарды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өңдеу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алгоритмдері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568E220-D40E-E05B-6801-CEAC5E4F7A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Жолдағы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сөздер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санын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есептеу</a:t>
            </a:r>
            <a:endParaRPr lang="ru-RU" b="0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def </a:t>
            </a:r>
            <a:r>
              <a:rPr lang="en-US" sz="24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count_words</a:t>
            </a:r>
            <a:r>
              <a:rPr lang="en-US" sz="24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(s): </a:t>
            </a:r>
            <a:endParaRPr lang="kk-KZ" sz="2400" b="0" i="1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return </a:t>
            </a:r>
            <a:r>
              <a:rPr lang="en-US" sz="24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24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s.split</a:t>
            </a:r>
            <a:r>
              <a:rPr lang="en-US" sz="24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()) </a:t>
            </a:r>
            <a:endParaRPr lang="kk-KZ" sz="2400" b="0" i="1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print(</a:t>
            </a:r>
            <a:r>
              <a:rPr lang="en-US" sz="24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count_words</a:t>
            </a:r>
            <a:r>
              <a:rPr lang="en-US" sz="24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("Python - </a:t>
            </a:r>
            <a:r>
              <a:rPr lang="ru-RU" sz="24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4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танымал</a:t>
            </a:r>
            <a:r>
              <a:rPr lang="ru-RU" sz="24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</a:t>
            </a:r>
            <a:r>
              <a:rPr lang="ru-RU" sz="24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"))  		# 4</a:t>
            </a:r>
          </a:p>
          <a:p>
            <a:pPr marL="0" indent="0">
              <a:buNone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Жолды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айналдыру</a:t>
            </a:r>
            <a:endParaRPr lang="ru-RU" b="0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def </a:t>
            </a:r>
            <a:r>
              <a:rPr lang="en-US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reverse_string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(s): </a:t>
            </a:r>
            <a:endParaRPr lang="kk-KZ" b="0" i="1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return s[::-1] </a:t>
            </a:r>
            <a:endParaRPr lang="kk-KZ" b="0" i="1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print(</a:t>
            </a:r>
            <a:r>
              <a:rPr lang="en-US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reverse_string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("Python"))  </a:t>
            </a:r>
            <a:r>
              <a:rPr lang="kk-KZ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b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# "</a:t>
            </a:r>
            <a:r>
              <a:rPr lang="en-US" b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nohtyP</a:t>
            </a:r>
            <a:r>
              <a:rPr lang="en-US" b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62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8BE635-013D-3B96-D454-0FC492659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Жолдарды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өңдеу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алгоритмдері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95DB28-035C-774A-C842-A2E962ECCC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Жолдағы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дауысты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әріптерді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санау</a:t>
            </a:r>
            <a:endParaRPr lang="ru-RU" b="0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def </a:t>
            </a:r>
            <a:r>
              <a:rPr lang="en-US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count_vowels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(s): </a:t>
            </a:r>
          </a:p>
          <a:p>
            <a:pPr marL="0" indent="0">
              <a:buNone/>
            </a:pP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vowels = "</a:t>
            </a:r>
            <a:r>
              <a:rPr lang="ru-RU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аәіоөұүыэеАОӨҰҮЫӘІЕЭ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 </a:t>
            </a:r>
            <a:endParaRPr lang="en-US" b="0" i="1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return sum(1 for char in s if char in vowels)</a:t>
            </a:r>
          </a:p>
          <a:p>
            <a:pPr marL="0" indent="0">
              <a:buNone/>
            </a:pP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print(</a:t>
            </a:r>
            <a:r>
              <a:rPr lang="en-US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count_vowels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ru-RU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"))  </a:t>
            </a:r>
            <a:r>
              <a:rPr lang="en-US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# 4</a:t>
            </a:r>
            <a:endParaRPr lang="ru-KZ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09545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1745</TotalTime>
  <Words>923</Words>
  <Application>Microsoft Macintosh PowerPoint</Application>
  <PresentationFormat>Широкоэкранный</PresentationFormat>
  <Paragraphs>92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Times New Roman</vt:lpstr>
      <vt:lpstr>Тема Office</vt:lpstr>
      <vt:lpstr>Жолдар. Жолдармен жұмыс істеу операциялары. Стандартты функциялар. Жолдарды өңдеу алгоритмдері.</vt:lpstr>
      <vt:lpstr>Жол (string) түсінігі</vt:lpstr>
      <vt:lpstr>Жолдармен жұмыс істеу операциялары</vt:lpstr>
      <vt:lpstr>Жолдармен жұмыс істеу операциялары</vt:lpstr>
      <vt:lpstr>Стандартты функциялар мен әдістер</vt:lpstr>
      <vt:lpstr>Стандартты функциялар мен әдістер</vt:lpstr>
      <vt:lpstr>Жолдарды өңдеу алгоритмдері</vt:lpstr>
      <vt:lpstr>Жолдарды өңдеу алгоритмдері</vt:lpstr>
      <vt:lpstr>Жолдарды өңдеу алгоритмдері</vt:lpstr>
      <vt:lpstr>Мысал: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Gaziz Seitkali</dc:creator>
  <cp:lastModifiedBy>Gaziz Seitkali</cp:lastModifiedBy>
  <cp:revision>3</cp:revision>
  <dcterms:created xsi:type="dcterms:W3CDTF">2025-02-24T04:46:13Z</dcterms:created>
  <dcterms:modified xsi:type="dcterms:W3CDTF">2025-02-25T09:51:17Z</dcterms:modified>
</cp:coreProperties>
</file>